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8"/>
  </p:notesMasterIdLst>
  <p:sldIdLst>
    <p:sldId id="257" r:id="rId2"/>
    <p:sldId id="272" r:id="rId3"/>
    <p:sldId id="267" r:id="rId4"/>
    <p:sldId id="273" r:id="rId5"/>
    <p:sldId id="275" r:id="rId6"/>
    <p:sldId id="274" r:id="rId7"/>
    <p:sldId id="276" r:id="rId8"/>
    <p:sldId id="277" r:id="rId9"/>
    <p:sldId id="278" r:id="rId10"/>
    <p:sldId id="279" r:id="rId11"/>
    <p:sldId id="280" r:id="rId12"/>
    <p:sldId id="281" r:id="rId13"/>
    <p:sldId id="282" r:id="rId14"/>
    <p:sldId id="283" r:id="rId15"/>
    <p:sldId id="284"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52" autoAdjust="0"/>
  </p:normalViewPr>
  <p:slideViewPr>
    <p:cSldViewPr snapToGrid="0" showGuides="1">
      <p:cViewPr>
        <p:scale>
          <a:sx n="100" d="100"/>
          <a:sy n="100" d="100"/>
        </p:scale>
        <p:origin x="920" y="52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02/04/20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4/2/20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4/2/20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4/2/20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4/2/20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4/2/20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4/2/20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4/2/20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8486" y="30480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Opening an English Restaurant in London Area - Analysis</a:t>
            </a:r>
          </a:p>
        </p:txBody>
      </p:sp>
      <p:sp>
        <p:nvSpPr>
          <p:cNvPr id="21" name="TextBox 20"/>
          <p:cNvSpPr txBox="1"/>
          <p:nvPr/>
        </p:nvSpPr>
        <p:spPr>
          <a:xfrm>
            <a:off x="5211719" y="4150067"/>
            <a:ext cx="1768562"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Capstone Project</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hlinkClick r:id="rId3"/>
            <a:extLst>
              <a:ext uri="{FF2B5EF4-FFF2-40B4-BE49-F238E27FC236}">
                <a16:creationId xmlns:a16="http://schemas.microsoft.com/office/drawing/2014/main" id="{DEBE08FE-8856-B14C-A309-36A66272575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81650" y="4685963"/>
            <a:ext cx="1028700" cy="293902"/>
          </a:xfrm>
          <a:prstGeom prst="rect">
            <a:avLst/>
          </a:prstGeom>
          <a:effectLst/>
        </p:spPr>
      </p:pic>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 Clusters  2</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35" name="TextBox 34">
            <a:extLst>
              <a:ext uri="{FF2B5EF4-FFF2-40B4-BE49-F238E27FC236}">
                <a16:creationId xmlns:a16="http://schemas.microsoft.com/office/drawing/2014/main" id="{016E7CE1-E637-7F41-8405-F519101AF74E}"/>
              </a:ext>
            </a:extLst>
          </p:cNvPr>
          <p:cNvSpPr txBox="1"/>
          <p:nvPr/>
        </p:nvSpPr>
        <p:spPr>
          <a:xfrm>
            <a:off x="566758" y="1925351"/>
            <a:ext cx="4898281" cy="4739759"/>
          </a:xfrm>
          <a:prstGeom prst="rect">
            <a:avLst/>
          </a:prstGeom>
          <a:noFill/>
        </p:spPr>
        <p:txBody>
          <a:bodyPr wrap="square" lIns="0" tIns="0" rIns="0" bIns="0" rtlCol="0">
            <a:spAutoFit/>
          </a:bodyPr>
          <a:lstStyle/>
          <a:p>
            <a:r>
              <a:rPr lang="en-US" sz="1600" dirty="0">
                <a:solidFill>
                  <a:schemeClr val="bg1"/>
                </a:solidFill>
              </a:rPr>
              <a:t>Areas covered</a:t>
            </a:r>
            <a:r>
              <a:rPr lang="en-US" sz="1600" i="1" dirty="0">
                <a:solidFill>
                  <a:schemeClr val="bg1"/>
                </a:solidFill>
              </a:rPr>
              <a:t>: 'Greenwich', 'Islington', 'Kensington and Chelsea',  'Tower Hamlets'</a:t>
            </a:r>
          </a:p>
          <a:p>
            <a:br>
              <a:rPr lang="en-US" dirty="0"/>
            </a:br>
            <a:endParaRPr lang="en-US" dirty="0"/>
          </a:p>
          <a:p>
            <a:r>
              <a:rPr lang="en-US" sz="1600" b="1" dirty="0">
                <a:solidFill>
                  <a:schemeClr val="bg1"/>
                </a:solidFill>
              </a:rPr>
              <a:t>Properties: </a:t>
            </a:r>
          </a:p>
          <a:p>
            <a:pPr lvl="1"/>
            <a:r>
              <a:rPr lang="en-US" sz="1600" dirty="0">
                <a:solidFill>
                  <a:schemeClr val="bg1"/>
                </a:solidFill>
              </a:rPr>
              <a:t>Highest density populated of all districts</a:t>
            </a:r>
          </a:p>
          <a:p>
            <a:pPr lvl="1"/>
            <a:r>
              <a:rPr lang="en-US" sz="1600" dirty="0">
                <a:solidFill>
                  <a:schemeClr val="bg1"/>
                </a:solidFill>
              </a:rPr>
              <a:t>Highest diversity </a:t>
            </a:r>
          </a:p>
          <a:p>
            <a:pPr lvl="1"/>
            <a:r>
              <a:rPr lang="en-US" sz="1600" dirty="0">
                <a:solidFill>
                  <a:schemeClr val="bg1"/>
                </a:solidFill>
              </a:rPr>
              <a:t>Highest job density </a:t>
            </a:r>
          </a:p>
          <a:p>
            <a:pPr lvl="1"/>
            <a:r>
              <a:rPr lang="en-US" sz="1600" dirty="0">
                <a:solidFill>
                  <a:schemeClr val="bg1"/>
                </a:solidFill>
              </a:rPr>
              <a:t>Lower elderly population suggesting a more dynamic and crowded area</a:t>
            </a:r>
          </a:p>
          <a:p>
            <a:pPr lvl="1"/>
            <a:r>
              <a:rPr lang="en-US" sz="1600" dirty="0">
                <a:solidFill>
                  <a:schemeClr val="bg1"/>
                </a:solidFill>
              </a:rPr>
              <a:t>Lower survival rate suggesting a competitive landscape</a:t>
            </a:r>
          </a:p>
          <a:p>
            <a:pPr lvl="1"/>
            <a:r>
              <a:rPr lang="en-US" sz="1600" dirty="0">
                <a:solidFill>
                  <a:schemeClr val="bg1"/>
                </a:solidFill>
              </a:rPr>
              <a:t>Considerable number of restaurants</a:t>
            </a:r>
          </a:p>
          <a:p>
            <a:pPr lvl="1"/>
            <a:r>
              <a:rPr lang="en-US" sz="1600" dirty="0">
                <a:solidFill>
                  <a:schemeClr val="bg1"/>
                </a:solidFill>
              </a:rPr>
              <a:t>More interest shown for English restaurants</a:t>
            </a:r>
          </a:p>
          <a:p>
            <a:pPr lvl="1"/>
            <a:r>
              <a:rPr lang="en-US" sz="1600" dirty="0">
                <a:solidFill>
                  <a:schemeClr val="bg1"/>
                </a:solidFill>
              </a:rPr>
              <a:t>Second highest income area</a:t>
            </a:r>
          </a:p>
          <a:p>
            <a:r>
              <a:rPr lang="en-US" sz="1600" b="1" dirty="0">
                <a:solidFill>
                  <a:schemeClr val="bg1"/>
                </a:solidFill>
              </a:rPr>
              <a:t>Conclusion</a:t>
            </a:r>
          </a:p>
          <a:p>
            <a:pPr lvl="1"/>
            <a:r>
              <a:rPr lang="en-US" sz="1600" dirty="0">
                <a:solidFill>
                  <a:schemeClr val="bg1"/>
                </a:solidFill>
              </a:rPr>
              <a:t>Seems to be an attractive area with good dynamics</a:t>
            </a:r>
          </a:p>
          <a:p>
            <a:pPr lvl="1"/>
            <a:r>
              <a:rPr lang="en-US" sz="1600" dirty="0">
                <a:solidFill>
                  <a:schemeClr val="bg1"/>
                </a:solidFill>
              </a:rPr>
              <a:t>Seems  to be the best place for a English restaurant </a:t>
            </a:r>
          </a:p>
          <a:p>
            <a:pPr lvl="1"/>
            <a:endParaRPr lang="en-US" sz="1600" dirty="0">
              <a:solidFill>
                <a:schemeClr val="bg1"/>
              </a:solidFill>
            </a:endParaRPr>
          </a:p>
        </p:txBody>
      </p:sp>
      <p:pic>
        <p:nvPicPr>
          <p:cNvPr id="15" name="Picture 14">
            <a:extLst>
              <a:ext uri="{FF2B5EF4-FFF2-40B4-BE49-F238E27FC236}">
                <a16:creationId xmlns:a16="http://schemas.microsoft.com/office/drawing/2014/main" id="{D1BE9AB0-A0CA-BC45-8ECD-BE7FFDAB9A8A}"/>
              </a:ext>
            </a:extLst>
          </p:cNvPr>
          <p:cNvPicPr>
            <a:picLocks noChangeAspect="1"/>
          </p:cNvPicPr>
          <p:nvPr/>
        </p:nvPicPr>
        <p:blipFill>
          <a:blip r:embed="rId2"/>
          <a:stretch>
            <a:fillRect/>
          </a:stretch>
        </p:blipFill>
        <p:spPr>
          <a:xfrm>
            <a:off x="6029257" y="2746674"/>
            <a:ext cx="5695950" cy="3097112"/>
          </a:xfrm>
          <a:prstGeom prst="rect">
            <a:avLst/>
          </a:prstGeom>
        </p:spPr>
      </p:pic>
    </p:spTree>
    <p:extLst>
      <p:ext uri="{BB962C8B-B14F-4D97-AF65-F5344CB8AC3E}">
        <p14:creationId xmlns:p14="http://schemas.microsoft.com/office/powerpoint/2010/main" val="407562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 Clusters  3</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35" name="TextBox 34">
            <a:extLst>
              <a:ext uri="{FF2B5EF4-FFF2-40B4-BE49-F238E27FC236}">
                <a16:creationId xmlns:a16="http://schemas.microsoft.com/office/drawing/2014/main" id="{016E7CE1-E637-7F41-8405-F519101AF74E}"/>
              </a:ext>
            </a:extLst>
          </p:cNvPr>
          <p:cNvSpPr txBox="1"/>
          <p:nvPr/>
        </p:nvSpPr>
        <p:spPr>
          <a:xfrm>
            <a:off x="250008" y="1977951"/>
            <a:ext cx="5529242" cy="4955203"/>
          </a:xfrm>
          <a:prstGeom prst="rect">
            <a:avLst/>
          </a:prstGeom>
          <a:noFill/>
        </p:spPr>
        <p:txBody>
          <a:bodyPr wrap="square" lIns="0" tIns="0" rIns="0" bIns="0" rtlCol="0">
            <a:spAutoFit/>
          </a:bodyPr>
          <a:lstStyle/>
          <a:p>
            <a:r>
              <a:rPr lang="en-US" sz="1400" dirty="0">
                <a:solidFill>
                  <a:schemeClr val="bg1"/>
                </a:solidFill>
              </a:rPr>
              <a:t>Areas covered: City of London</a:t>
            </a:r>
          </a:p>
          <a:p>
            <a:br>
              <a:rPr lang="en-US" sz="1400" dirty="0">
                <a:solidFill>
                  <a:schemeClr val="bg1"/>
                </a:solidFill>
              </a:rPr>
            </a:br>
            <a:endParaRPr lang="en-US" sz="1400" dirty="0">
              <a:solidFill>
                <a:schemeClr val="bg1"/>
              </a:solidFill>
            </a:endParaRPr>
          </a:p>
          <a:p>
            <a:r>
              <a:rPr lang="en-US" sz="1400" dirty="0">
                <a:solidFill>
                  <a:schemeClr val="bg1"/>
                </a:solidFill>
              </a:rPr>
              <a:t>Properties: </a:t>
            </a:r>
          </a:p>
          <a:p>
            <a:pPr lvl="1"/>
            <a:r>
              <a:rPr lang="en-US" sz="1400" dirty="0">
                <a:solidFill>
                  <a:schemeClr val="bg1"/>
                </a:solidFill>
              </a:rPr>
              <a:t>Low density suggesting a relative expensive area with limited housing </a:t>
            </a:r>
          </a:p>
          <a:p>
            <a:pPr lvl="1"/>
            <a:r>
              <a:rPr lang="en-US" sz="1400" dirty="0">
                <a:solidFill>
                  <a:schemeClr val="bg1"/>
                </a:solidFill>
              </a:rPr>
              <a:t>Covers only the city center of London and seems to be the most peculiar cluster</a:t>
            </a:r>
          </a:p>
          <a:p>
            <a:pPr lvl="1"/>
            <a:r>
              <a:rPr lang="en-US" sz="1400" dirty="0">
                <a:solidFill>
                  <a:schemeClr val="bg1"/>
                </a:solidFill>
              </a:rPr>
              <a:t>Low employment rate</a:t>
            </a:r>
          </a:p>
          <a:p>
            <a:pPr lvl="1"/>
            <a:r>
              <a:rPr lang="en-US" sz="1400" dirty="0">
                <a:solidFill>
                  <a:schemeClr val="bg1"/>
                </a:solidFill>
              </a:rPr>
              <a:t>Lower elderly population suggesting a more dynamic and crowded area</a:t>
            </a:r>
          </a:p>
          <a:p>
            <a:pPr lvl="1"/>
            <a:r>
              <a:rPr lang="en-US" sz="1400" dirty="0">
                <a:solidFill>
                  <a:schemeClr val="bg1"/>
                </a:solidFill>
              </a:rPr>
              <a:t>Very high job density </a:t>
            </a:r>
          </a:p>
          <a:p>
            <a:pPr lvl="1"/>
            <a:r>
              <a:rPr lang="en-US" sz="1400" dirty="0">
                <a:solidFill>
                  <a:schemeClr val="bg1"/>
                </a:solidFill>
              </a:rPr>
              <a:t>Competitive business landscape with the lowest success rate of business </a:t>
            </a:r>
          </a:p>
          <a:p>
            <a:pPr lvl="1"/>
            <a:r>
              <a:rPr lang="en-US" sz="1400" dirty="0">
                <a:solidFill>
                  <a:schemeClr val="bg1"/>
                </a:solidFill>
              </a:rPr>
              <a:t>High bars and restaurants density suggesting a very promising area</a:t>
            </a:r>
          </a:p>
          <a:p>
            <a:pPr lvl="1"/>
            <a:r>
              <a:rPr lang="en-US" sz="1400" dirty="0">
                <a:solidFill>
                  <a:schemeClr val="bg1"/>
                </a:solidFill>
              </a:rPr>
              <a:t>High “Extra” attraction suggest a very tourist area</a:t>
            </a:r>
          </a:p>
          <a:p>
            <a:pPr lvl="1"/>
            <a:r>
              <a:rPr lang="en-US" sz="1400" dirty="0">
                <a:solidFill>
                  <a:schemeClr val="bg1"/>
                </a:solidFill>
              </a:rPr>
              <a:t>By far the highest median income area </a:t>
            </a:r>
          </a:p>
          <a:p>
            <a:r>
              <a:rPr lang="en-US" sz="1400" dirty="0">
                <a:solidFill>
                  <a:schemeClr val="bg1"/>
                </a:solidFill>
              </a:rPr>
              <a:t>Conclusion</a:t>
            </a:r>
          </a:p>
          <a:p>
            <a:pPr lvl="1"/>
            <a:r>
              <a:rPr lang="en-US" sz="1400" dirty="0">
                <a:solidFill>
                  <a:schemeClr val="bg1"/>
                </a:solidFill>
              </a:rPr>
              <a:t>Probably the most attractive area to invest with high potential but a risky one non the less. </a:t>
            </a:r>
          </a:p>
          <a:p>
            <a:pPr lvl="1"/>
            <a:r>
              <a:rPr lang="en-US" sz="1400" dirty="0">
                <a:solidFill>
                  <a:schemeClr val="bg1"/>
                </a:solidFill>
              </a:rPr>
              <a:t>Expected to have high competition, cost of operation and initial cost</a:t>
            </a:r>
          </a:p>
          <a:p>
            <a:pPr lvl="1"/>
            <a:r>
              <a:rPr lang="en-US" sz="1400" dirty="0">
                <a:solidFill>
                  <a:schemeClr val="bg1"/>
                </a:solidFill>
              </a:rPr>
              <a:t>English restaurants seems not be very prominent, but nevertheless a good restaurant in this area can be very successful </a:t>
            </a:r>
          </a:p>
          <a:p>
            <a:endParaRPr lang="en-US" sz="1400" dirty="0"/>
          </a:p>
        </p:txBody>
      </p:sp>
      <p:pic>
        <p:nvPicPr>
          <p:cNvPr id="2" name="Picture 1">
            <a:extLst>
              <a:ext uri="{FF2B5EF4-FFF2-40B4-BE49-F238E27FC236}">
                <a16:creationId xmlns:a16="http://schemas.microsoft.com/office/drawing/2014/main" id="{A30E1D5A-D06F-0B40-823A-0BEEC37D879C}"/>
              </a:ext>
            </a:extLst>
          </p:cNvPr>
          <p:cNvPicPr>
            <a:picLocks noChangeAspect="1"/>
          </p:cNvPicPr>
          <p:nvPr/>
        </p:nvPicPr>
        <p:blipFill>
          <a:blip r:embed="rId2"/>
          <a:stretch>
            <a:fillRect/>
          </a:stretch>
        </p:blipFill>
        <p:spPr>
          <a:xfrm>
            <a:off x="5835876" y="3027155"/>
            <a:ext cx="6149498" cy="2246729"/>
          </a:xfrm>
          <a:prstGeom prst="rect">
            <a:avLst/>
          </a:prstGeom>
        </p:spPr>
      </p:pic>
    </p:spTree>
    <p:extLst>
      <p:ext uri="{BB962C8B-B14F-4D97-AF65-F5344CB8AC3E}">
        <p14:creationId xmlns:p14="http://schemas.microsoft.com/office/powerpoint/2010/main" val="344665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 Clusters  4</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35" name="TextBox 34">
            <a:extLst>
              <a:ext uri="{FF2B5EF4-FFF2-40B4-BE49-F238E27FC236}">
                <a16:creationId xmlns:a16="http://schemas.microsoft.com/office/drawing/2014/main" id="{016E7CE1-E637-7F41-8405-F519101AF74E}"/>
              </a:ext>
            </a:extLst>
          </p:cNvPr>
          <p:cNvSpPr txBox="1"/>
          <p:nvPr/>
        </p:nvSpPr>
        <p:spPr>
          <a:xfrm>
            <a:off x="250008" y="1977951"/>
            <a:ext cx="5529242" cy="4370427"/>
          </a:xfrm>
          <a:prstGeom prst="rect">
            <a:avLst/>
          </a:prstGeom>
          <a:noFill/>
        </p:spPr>
        <p:txBody>
          <a:bodyPr wrap="square" lIns="0" tIns="0" rIns="0" bIns="0" rtlCol="0">
            <a:spAutoFit/>
          </a:bodyPr>
          <a:lstStyle/>
          <a:p>
            <a:r>
              <a:rPr lang="en-US" dirty="0">
                <a:solidFill>
                  <a:schemeClr val="bg1"/>
                </a:solidFill>
              </a:rPr>
              <a:t>Areas covered: </a:t>
            </a:r>
            <a:r>
              <a:rPr lang="en-US" i="1" dirty="0">
                <a:solidFill>
                  <a:schemeClr val="bg1"/>
                </a:solidFill>
              </a:rPr>
              <a:t>Barnet, </a:t>
            </a:r>
            <a:r>
              <a:rPr lang="en-US" i="1" dirty="0" err="1">
                <a:solidFill>
                  <a:schemeClr val="bg1"/>
                </a:solidFill>
              </a:rPr>
              <a:t>Bexley</a:t>
            </a:r>
            <a:r>
              <a:rPr lang="en-US" i="1" dirty="0">
                <a:solidFill>
                  <a:schemeClr val="bg1"/>
                </a:solidFill>
              </a:rPr>
              <a:t>, Brent, Enfield, Hammersmith and </a:t>
            </a:r>
            <a:r>
              <a:rPr lang="en-US" i="1" dirty="0" err="1">
                <a:solidFill>
                  <a:schemeClr val="bg1"/>
                </a:solidFill>
              </a:rPr>
              <a:t>Fulham,Harrow</a:t>
            </a:r>
            <a:r>
              <a:rPr lang="en-US" i="1" dirty="0">
                <a:solidFill>
                  <a:schemeClr val="bg1"/>
                </a:solidFill>
              </a:rPr>
              <a:t>, </a:t>
            </a:r>
            <a:r>
              <a:rPr lang="en-US" i="1" dirty="0" err="1">
                <a:solidFill>
                  <a:schemeClr val="bg1"/>
                </a:solidFill>
              </a:rPr>
              <a:t>Hillingdon</a:t>
            </a:r>
            <a:r>
              <a:rPr lang="en-US" i="1" dirty="0">
                <a:solidFill>
                  <a:schemeClr val="bg1"/>
                </a:solidFill>
              </a:rPr>
              <a:t>, Hounslow, Lambeth, </a:t>
            </a:r>
            <a:r>
              <a:rPr lang="en-US" i="1" dirty="0" err="1">
                <a:solidFill>
                  <a:schemeClr val="bg1"/>
                </a:solidFill>
              </a:rPr>
              <a:t>Newham,Redbridge</a:t>
            </a:r>
            <a:r>
              <a:rPr lang="en-US" i="1" dirty="0">
                <a:solidFill>
                  <a:schemeClr val="bg1"/>
                </a:solidFill>
              </a:rPr>
              <a:t>, Southwark, Sutton</a:t>
            </a:r>
          </a:p>
          <a:p>
            <a:br>
              <a:rPr lang="en-US" dirty="0">
                <a:solidFill>
                  <a:schemeClr val="bg1"/>
                </a:solidFill>
              </a:rPr>
            </a:br>
            <a:endParaRPr lang="en-US" dirty="0">
              <a:solidFill>
                <a:schemeClr val="bg1"/>
              </a:solidFill>
            </a:endParaRPr>
          </a:p>
          <a:p>
            <a:r>
              <a:rPr lang="en-US" dirty="0">
                <a:solidFill>
                  <a:schemeClr val="bg1"/>
                </a:solidFill>
              </a:rPr>
              <a:t>Properties</a:t>
            </a:r>
          </a:p>
          <a:p>
            <a:pPr lvl="1"/>
            <a:r>
              <a:rPr lang="en-US" dirty="0">
                <a:solidFill>
                  <a:schemeClr val="bg1"/>
                </a:solidFill>
              </a:rPr>
              <a:t>Median population density with a relative lower number of available restaurants </a:t>
            </a:r>
          </a:p>
          <a:p>
            <a:pPr lvl="1"/>
            <a:r>
              <a:rPr lang="en-US" dirty="0">
                <a:solidFill>
                  <a:schemeClr val="bg1"/>
                </a:solidFill>
              </a:rPr>
              <a:t>Relative low median income and lower job density than the rest of clusters</a:t>
            </a:r>
          </a:p>
          <a:p>
            <a:pPr lvl="1"/>
            <a:r>
              <a:rPr lang="en-US" dirty="0">
                <a:solidFill>
                  <a:schemeClr val="bg1"/>
                </a:solidFill>
              </a:rPr>
              <a:t>Fairly stable business continuity </a:t>
            </a:r>
          </a:p>
          <a:p>
            <a:r>
              <a:rPr lang="en-US" dirty="0">
                <a:solidFill>
                  <a:schemeClr val="bg1"/>
                </a:solidFill>
              </a:rPr>
              <a:t>Conclusion</a:t>
            </a:r>
          </a:p>
          <a:p>
            <a:pPr lvl="1"/>
            <a:r>
              <a:rPr lang="en-US" dirty="0">
                <a:solidFill>
                  <a:schemeClr val="bg1"/>
                </a:solidFill>
              </a:rPr>
              <a:t>Can be an interesting opportunity for investment for a small restaurant with no high income expectations</a:t>
            </a:r>
          </a:p>
          <a:p>
            <a:pPr lvl="1"/>
            <a:r>
              <a:rPr lang="en-US" dirty="0">
                <a:solidFill>
                  <a:schemeClr val="bg1"/>
                </a:solidFill>
              </a:rPr>
              <a:t>Overall not the most attractive cluster to invest</a:t>
            </a:r>
          </a:p>
          <a:p>
            <a:pPr lvl="1"/>
            <a:endParaRPr lang="en-US" sz="1400" dirty="0">
              <a:solidFill>
                <a:schemeClr val="bg1"/>
              </a:solidFill>
            </a:endParaRPr>
          </a:p>
        </p:txBody>
      </p:sp>
      <p:pic>
        <p:nvPicPr>
          <p:cNvPr id="3" name="Picture 2">
            <a:extLst>
              <a:ext uri="{FF2B5EF4-FFF2-40B4-BE49-F238E27FC236}">
                <a16:creationId xmlns:a16="http://schemas.microsoft.com/office/drawing/2014/main" id="{24557552-8929-A042-8237-D34111DBE431}"/>
              </a:ext>
            </a:extLst>
          </p:cNvPr>
          <p:cNvPicPr>
            <a:picLocks noChangeAspect="1"/>
          </p:cNvPicPr>
          <p:nvPr/>
        </p:nvPicPr>
        <p:blipFill>
          <a:blip r:embed="rId2"/>
          <a:stretch>
            <a:fillRect/>
          </a:stretch>
        </p:blipFill>
        <p:spPr>
          <a:xfrm>
            <a:off x="6232764" y="2196516"/>
            <a:ext cx="5529915" cy="3317949"/>
          </a:xfrm>
          <a:prstGeom prst="rect">
            <a:avLst/>
          </a:prstGeom>
        </p:spPr>
      </p:pic>
    </p:spTree>
    <p:extLst>
      <p:ext uri="{BB962C8B-B14F-4D97-AF65-F5344CB8AC3E}">
        <p14:creationId xmlns:p14="http://schemas.microsoft.com/office/powerpoint/2010/main" val="311790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Conclusions</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35" name="TextBox 34">
            <a:extLst>
              <a:ext uri="{FF2B5EF4-FFF2-40B4-BE49-F238E27FC236}">
                <a16:creationId xmlns:a16="http://schemas.microsoft.com/office/drawing/2014/main" id="{016E7CE1-E637-7F41-8405-F519101AF74E}"/>
              </a:ext>
            </a:extLst>
          </p:cNvPr>
          <p:cNvSpPr txBox="1"/>
          <p:nvPr/>
        </p:nvSpPr>
        <p:spPr>
          <a:xfrm>
            <a:off x="250008" y="1977951"/>
            <a:ext cx="11154592" cy="3677930"/>
          </a:xfrm>
          <a:prstGeom prst="rect">
            <a:avLst/>
          </a:prstGeom>
          <a:noFill/>
        </p:spPr>
        <p:txBody>
          <a:bodyPr wrap="square" lIns="0" tIns="0" rIns="0" bIns="0" rtlCol="0">
            <a:spAutoFit/>
          </a:bodyPr>
          <a:lstStyle/>
          <a:p>
            <a:pPr marL="800100" lvl="1" indent="-342900">
              <a:spcBef>
                <a:spcPts val="200"/>
              </a:spcBef>
              <a:buFont typeface="+mj-lt"/>
              <a:buAutoNum type="arabicPeriod"/>
            </a:pPr>
            <a:r>
              <a:rPr lang="en-US" dirty="0">
                <a:solidFill>
                  <a:schemeClr val="bg1"/>
                </a:solidFill>
              </a:rPr>
              <a:t>There seems to be a lack of English restaurants resulting from the data collected using Foursquare, placing the English restaurants category outside of top ten categories after Italian, Burgers joins, Asian restaurants, Indian Restaurants and others</a:t>
            </a:r>
          </a:p>
          <a:p>
            <a:pPr marL="800100" lvl="1" indent="-342900">
              <a:spcBef>
                <a:spcPts val="200"/>
              </a:spcBef>
              <a:buFont typeface="+mj-lt"/>
              <a:buAutoNum type="arabicPeriod"/>
            </a:pPr>
            <a:r>
              <a:rPr lang="en-US" dirty="0">
                <a:solidFill>
                  <a:schemeClr val="bg1"/>
                </a:solidFill>
              </a:rPr>
              <a:t>Surprisingly, the number of French, Portuguese or Vietnamese restaurants exceeds the English ones (this might be due to the limited data collection), nevertheless the 1400+ venues collected should be a significant sampler for making the above assumptions</a:t>
            </a:r>
          </a:p>
          <a:p>
            <a:pPr marL="800100" lvl="1" indent="-342900">
              <a:spcBef>
                <a:spcPts val="200"/>
              </a:spcBef>
              <a:buFont typeface="+mj-lt"/>
              <a:buAutoNum type="arabicPeriod"/>
            </a:pPr>
            <a:r>
              <a:rPr lang="en-US" dirty="0">
                <a:solidFill>
                  <a:schemeClr val="bg1"/>
                </a:solidFill>
              </a:rPr>
              <a:t>Multiple analysis scenarios were performed where different features were selected, and the results are presented in the table xx above. Out of these scenarios one that seems to have the better cluster distribution was selected. Scenario 4 was selected</a:t>
            </a:r>
          </a:p>
          <a:p>
            <a:pPr marL="800100" lvl="1" indent="-342900">
              <a:spcBef>
                <a:spcPts val="200"/>
              </a:spcBef>
              <a:buFont typeface="+mj-lt"/>
              <a:buAutoNum type="arabicPeriod"/>
            </a:pPr>
            <a:r>
              <a:rPr lang="en-US" dirty="0">
                <a:solidFill>
                  <a:schemeClr val="bg1"/>
                </a:solidFill>
              </a:rPr>
              <a:t>The analysis concluded above allow us to segregate the London restaurants landscape into 5 clusters based on restaurants types and numbers and the data was completed with other significant information like: population density, job density, household income, working population, business survival rate, life satisfaction, anxiety and coffee shops and bars numbers</a:t>
            </a:r>
          </a:p>
        </p:txBody>
      </p:sp>
    </p:spTree>
    <p:extLst>
      <p:ext uri="{BB962C8B-B14F-4D97-AF65-F5344CB8AC3E}">
        <p14:creationId xmlns:p14="http://schemas.microsoft.com/office/powerpoint/2010/main" val="275204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Conclusions</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35" name="TextBox 34">
            <a:extLst>
              <a:ext uri="{FF2B5EF4-FFF2-40B4-BE49-F238E27FC236}">
                <a16:creationId xmlns:a16="http://schemas.microsoft.com/office/drawing/2014/main" id="{016E7CE1-E637-7F41-8405-F519101AF74E}"/>
              </a:ext>
            </a:extLst>
          </p:cNvPr>
          <p:cNvSpPr txBox="1"/>
          <p:nvPr/>
        </p:nvSpPr>
        <p:spPr>
          <a:xfrm>
            <a:off x="258580" y="2424401"/>
            <a:ext cx="11154592" cy="1687641"/>
          </a:xfrm>
          <a:prstGeom prst="rect">
            <a:avLst/>
          </a:prstGeom>
          <a:noFill/>
        </p:spPr>
        <p:txBody>
          <a:bodyPr wrap="square" lIns="0" tIns="0" rIns="0" bIns="0" rtlCol="0">
            <a:spAutoFit/>
          </a:bodyPr>
          <a:lstStyle/>
          <a:p>
            <a:pPr marL="800100" lvl="1" indent="-342900">
              <a:spcBef>
                <a:spcPts val="200"/>
              </a:spcBef>
              <a:buFont typeface="+mj-lt"/>
              <a:buAutoNum type="arabicPeriod" startAt="5"/>
            </a:pPr>
            <a:r>
              <a:rPr lang="en-US" dirty="0">
                <a:solidFill>
                  <a:schemeClr val="bg1"/>
                </a:solidFill>
              </a:rPr>
              <a:t>Thought the analysis the City of London itself was always placed in a separate individual cluster making us realize the uniqueness of this area</a:t>
            </a:r>
          </a:p>
          <a:p>
            <a:pPr marL="800100" lvl="1" indent="-342900">
              <a:spcBef>
                <a:spcPts val="200"/>
              </a:spcBef>
              <a:buFont typeface="+mj-lt"/>
              <a:buAutoNum type="arabicPeriod" startAt="5"/>
            </a:pPr>
            <a:r>
              <a:rPr lang="en-US" dirty="0">
                <a:solidFill>
                  <a:schemeClr val="bg1"/>
                </a:solidFill>
              </a:rPr>
              <a:t>However the most promising scenario are Clusters 2  ('Greenwich', 'Islington', 'Kensington and Chelsea',  'Tower Hamlets') and Cluster 3 (City of London) showing high potential for new restaurants. Out of these two scenario the safest bet seems to be on Cluster 2 because it seems less riskier and challenging than Cluster 3. See detailed analysis and conclusions on the above chapters</a:t>
            </a:r>
          </a:p>
        </p:txBody>
      </p:sp>
    </p:spTree>
    <p:extLst>
      <p:ext uri="{BB962C8B-B14F-4D97-AF65-F5344CB8AC3E}">
        <p14:creationId xmlns:p14="http://schemas.microsoft.com/office/powerpoint/2010/main" val="1488406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Future </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35" name="TextBox 34">
            <a:extLst>
              <a:ext uri="{FF2B5EF4-FFF2-40B4-BE49-F238E27FC236}">
                <a16:creationId xmlns:a16="http://schemas.microsoft.com/office/drawing/2014/main" id="{016E7CE1-E637-7F41-8405-F519101AF74E}"/>
              </a:ext>
            </a:extLst>
          </p:cNvPr>
          <p:cNvSpPr txBox="1"/>
          <p:nvPr/>
        </p:nvSpPr>
        <p:spPr>
          <a:xfrm>
            <a:off x="258580" y="2424401"/>
            <a:ext cx="11154592" cy="2898229"/>
          </a:xfrm>
          <a:prstGeom prst="rect">
            <a:avLst/>
          </a:prstGeom>
          <a:noFill/>
        </p:spPr>
        <p:txBody>
          <a:bodyPr wrap="square" lIns="0" tIns="0" rIns="0" bIns="0" rtlCol="0">
            <a:spAutoFit/>
          </a:bodyPr>
          <a:lstStyle/>
          <a:p>
            <a:pPr marL="800100" lvl="1" indent="-342900">
              <a:spcBef>
                <a:spcPts val="200"/>
              </a:spcBef>
              <a:buFont typeface="+mj-lt"/>
              <a:buAutoNum type="arabicPeriod"/>
            </a:pPr>
            <a:r>
              <a:rPr lang="en-US" dirty="0">
                <a:solidFill>
                  <a:schemeClr val="bg1"/>
                </a:solidFill>
              </a:rPr>
              <a:t>Extending the data set that will require another level of account in Foursquare. The ability to add more data should results in better results</a:t>
            </a:r>
          </a:p>
          <a:p>
            <a:pPr marL="800100" lvl="1" indent="-342900">
              <a:spcBef>
                <a:spcPts val="200"/>
              </a:spcBef>
              <a:buFont typeface="+mj-lt"/>
              <a:buAutoNum type="arabicPeriod"/>
            </a:pPr>
            <a:r>
              <a:rPr lang="en-US" dirty="0">
                <a:solidFill>
                  <a:schemeClr val="bg1"/>
                </a:solidFill>
              </a:rPr>
              <a:t>Add ranking for restaurants. The current analysis was performed without ranking due to limitations:</a:t>
            </a:r>
          </a:p>
          <a:p>
            <a:pPr marL="800100" lvl="1" indent="-342900">
              <a:spcBef>
                <a:spcPts val="200"/>
              </a:spcBef>
              <a:buFont typeface="+mj-lt"/>
              <a:buAutoNum type="arabicPeriod"/>
            </a:pPr>
            <a:r>
              <a:rPr lang="en-US" dirty="0">
                <a:solidFill>
                  <a:schemeClr val="bg1"/>
                </a:solidFill>
              </a:rPr>
              <a:t>imposed by the Foursquare account (providing a limited number of rankings) </a:t>
            </a:r>
          </a:p>
          <a:p>
            <a:pPr marL="800100" lvl="1" indent="-342900">
              <a:spcBef>
                <a:spcPts val="200"/>
              </a:spcBef>
              <a:buFont typeface="+mj-lt"/>
              <a:buAutoNum type="arabicPeriod"/>
            </a:pPr>
            <a:r>
              <a:rPr lang="en-US" dirty="0">
                <a:solidFill>
                  <a:schemeClr val="bg1"/>
                </a:solidFill>
              </a:rPr>
              <a:t>Inability to use web scraping techniques due to protection from Foursquare</a:t>
            </a:r>
          </a:p>
          <a:p>
            <a:pPr marL="800100" lvl="1" indent="-342900">
              <a:spcBef>
                <a:spcPts val="200"/>
              </a:spcBef>
              <a:buFont typeface="+mj-lt"/>
              <a:buAutoNum type="arabicPeriod"/>
            </a:pPr>
            <a:r>
              <a:rPr lang="en-US" dirty="0">
                <a:solidFill>
                  <a:schemeClr val="bg1"/>
                </a:solidFill>
              </a:rPr>
              <a:t>Changing the account type should allow the collection of rating, but it comes with additional costs</a:t>
            </a:r>
          </a:p>
          <a:p>
            <a:pPr marL="800100" lvl="1" indent="-342900">
              <a:spcBef>
                <a:spcPts val="200"/>
              </a:spcBef>
              <a:buFont typeface="+mj-lt"/>
              <a:buAutoNum type="arabicPeriod"/>
            </a:pPr>
            <a:r>
              <a:rPr lang="en-US" dirty="0">
                <a:solidFill>
                  <a:schemeClr val="bg1"/>
                </a:solidFill>
              </a:rPr>
              <a:t>The current analysis concluded that Cluster 2 is the best candidate, however the investigation can continue inside Cluster 2. The same type of analysis can be performed in order to detect which particular section of this Cluster is most suited for opening a restaurant. Adding cost of rent in the equation might also increase the output of the analysis</a:t>
            </a:r>
          </a:p>
        </p:txBody>
      </p:sp>
    </p:spTree>
    <p:extLst>
      <p:ext uri="{BB962C8B-B14F-4D97-AF65-F5344CB8AC3E}">
        <p14:creationId xmlns:p14="http://schemas.microsoft.com/office/powerpoint/2010/main" val="340640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pic>
        <p:nvPicPr>
          <p:cNvPr id="10" name="Picture 9" descr="This is an icon that reads &quot;24Slides.&quot;">
            <a:hlinkClick r:id="rId3"/>
            <a:extLst>
              <a:ext uri="{FF2B5EF4-FFF2-40B4-BE49-F238E27FC236}">
                <a16:creationId xmlns:a16="http://schemas.microsoft.com/office/drawing/2014/main" id="{E88D3554-2B38-7045-B778-76FB3465B801}"/>
              </a:ext>
            </a:extLst>
          </p:cNvPr>
          <p:cNvPicPr>
            <a:picLocks noChangeAspect="1"/>
          </p:cNvPicPr>
          <p:nvPr/>
        </p:nvPicPr>
        <p:blipFill>
          <a:blip r:embed="rId4"/>
          <a:stretch>
            <a:fillRect/>
          </a:stretch>
        </p:blipFill>
        <p:spPr>
          <a:xfrm>
            <a:off x="5581650" y="6336441"/>
            <a:ext cx="1028700" cy="293902"/>
          </a:xfrm>
          <a:prstGeom prst="rect">
            <a:avLst/>
          </a:prstGeom>
          <a:effectLst/>
        </p:spPr>
      </p:pic>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40134B-7909-B44B-8F47-D2EE2FAB2457}"/>
              </a:ext>
            </a:extLst>
          </p:cNvPr>
          <p:cNvSpPr>
            <a:spLocks noGrp="1"/>
          </p:cNvSpPr>
          <p:nvPr>
            <p:ph type="title"/>
          </p:nvPr>
        </p:nvSpPr>
        <p:spPr>
          <a:xfrm>
            <a:off x="833002" y="365125"/>
            <a:ext cx="3973667" cy="5811837"/>
          </a:xfrm>
        </p:spPr>
        <p:txBody>
          <a:bodyPr vert="horz" lIns="91440" tIns="45720" rIns="91440" bIns="45720" rtlCol="0" anchor="ctr">
            <a:normAutofit/>
          </a:bodyPr>
          <a:lstStyle/>
          <a:p>
            <a:r>
              <a:rPr lang="en-US" kern="1200" dirty="0">
                <a:solidFill>
                  <a:srgbClr val="FFFFFF"/>
                </a:solidFill>
                <a:latin typeface="+mj-lt"/>
                <a:ea typeface="+mj-ea"/>
                <a:cs typeface="+mj-cs"/>
              </a:rPr>
              <a:t>Problem Statement</a:t>
            </a:r>
          </a:p>
        </p:txBody>
      </p:sp>
      <p:sp>
        <p:nvSpPr>
          <p:cNvPr id="3" name="Rectangle 2">
            <a:extLst>
              <a:ext uri="{FF2B5EF4-FFF2-40B4-BE49-F238E27FC236}">
                <a16:creationId xmlns:a16="http://schemas.microsoft.com/office/drawing/2014/main" id="{314C74EA-E69B-FE4E-A231-882CE0B0F7F7}"/>
              </a:ext>
            </a:extLst>
          </p:cNvPr>
          <p:cNvSpPr/>
          <p:nvPr/>
        </p:nvSpPr>
        <p:spPr>
          <a:xfrm>
            <a:off x="5356927" y="365125"/>
            <a:ext cx="5996871" cy="5811837"/>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rgbClr val="FFFFFF"/>
                </a:solidFill>
              </a:rPr>
              <a:t>When it comes to restaurants London is one of the most attractive and competitive place for restaurants. With high population (9 Mil) and large numbers of tourists (30 Mil per year), the capital of England host approximately 18,000 restaurants. Considering the high cost of opening a restaurant (500-1,000K$ the need of having some data driven decision seems imperial. The location of the restaurant will impact the success rate along with the cost allocated. For this we will try to identify the best location to open an English restaurant by trying to segment the London areas and see if there are some similitudes between them. Once they are identified we can start identifying the best cohort and choosing the optimal location where a restaurant will work.</a:t>
            </a:r>
          </a:p>
        </p:txBody>
      </p:sp>
    </p:spTree>
    <p:extLst>
      <p:ext uri="{BB962C8B-B14F-4D97-AF65-F5344CB8AC3E}">
        <p14:creationId xmlns:p14="http://schemas.microsoft.com/office/powerpoint/2010/main" val="11736026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6" y="2889551"/>
            <a:ext cx="4387057" cy="1600438"/>
          </a:xfrm>
          <a:prstGeom prst="rect">
            <a:avLst/>
          </a:prstGeom>
          <a:noFill/>
        </p:spPr>
        <p:txBody>
          <a:bodyPr wrap="square" lIns="0" tIns="0" rIns="0" bIns="0" rtlCol="0">
            <a:spAutoFit/>
          </a:bodyPr>
          <a:lstStyle/>
          <a:p>
            <a:pPr marL="342900" indent="-342900">
              <a:buFont typeface="+mj-lt"/>
              <a:buAutoNum type="arabicPeriod"/>
            </a:pPr>
            <a:r>
              <a:rPr lang="en-US" dirty="0">
                <a:solidFill>
                  <a:schemeClr val="bg1"/>
                </a:solidFill>
              </a:rPr>
              <a:t>The data was selected Kaggle raw data containing info related each area and can be seen in the Table on the right</a:t>
            </a:r>
          </a:p>
          <a:p>
            <a:pPr marL="342900" indent="-342900">
              <a:buFont typeface="+mj-lt"/>
              <a:buAutoNum type="arabicPeriod"/>
            </a:pPr>
            <a:r>
              <a:rPr lang="en-US" dirty="0">
                <a:solidFill>
                  <a:schemeClr val="bg1"/>
                </a:solidFill>
              </a:rPr>
              <a:t>The data was enhanced with venues information collected via Foursquare API  </a:t>
            </a:r>
          </a:p>
          <a:p>
            <a:endParaRPr lang="en-US" sz="1400" dirty="0">
              <a:solidFill>
                <a:schemeClr val="bg1"/>
              </a:solidFill>
            </a:endParaRPr>
          </a:p>
        </p:txBody>
      </p:sp>
      <p:sp>
        <p:nvSpPr>
          <p:cNvPr id="103" name="TextBox 102"/>
          <p:cNvSpPr txBox="1"/>
          <p:nvPr/>
        </p:nvSpPr>
        <p:spPr>
          <a:xfrm>
            <a:off x="646421" y="1389021"/>
            <a:ext cx="3001668" cy="984885"/>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Collection</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2828795" y="168440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9" name="Picture 8">
            <a:extLst>
              <a:ext uri="{FF2B5EF4-FFF2-40B4-BE49-F238E27FC236}">
                <a16:creationId xmlns:a16="http://schemas.microsoft.com/office/drawing/2014/main" id="{D92CA136-7A0A-654D-A6D3-1FE95D0A7705}"/>
              </a:ext>
            </a:extLst>
          </p:cNvPr>
          <p:cNvPicPr>
            <a:picLocks noChangeAspect="1"/>
          </p:cNvPicPr>
          <p:nvPr/>
        </p:nvPicPr>
        <p:blipFill>
          <a:blip r:embed="rId2"/>
          <a:stretch>
            <a:fillRect/>
          </a:stretch>
        </p:blipFill>
        <p:spPr>
          <a:xfrm>
            <a:off x="5627712" y="1881463"/>
            <a:ext cx="6229728" cy="2863762"/>
          </a:xfrm>
          <a:prstGeom prst="rect">
            <a:avLst/>
          </a:prstGeom>
        </p:spPr>
      </p:pic>
    </p:spTree>
    <p:extLst>
      <p:ext uri="{BB962C8B-B14F-4D97-AF65-F5344CB8AC3E}">
        <p14:creationId xmlns:p14="http://schemas.microsoft.com/office/powerpoint/2010/main" val="242014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5" y="2889551"/>
            <a:ext cx="9644857" cy="3539430"/>
          </a:xfrm>
          <a:prstGeom prst="rect">
            <a:avLst/>
          </a:prstGeom>
          <a:noFill/>
        </p:spPr>
        <p:txBody>
          <a:bodyPr wrap="square" lIns="0" tIns="0" rIns="0" bIns="0" rtlCol="0">
            <a:spAutoFit/>
          </a:bodyPr>
          <a:lstStyle/>
          <a:p>
            <a:pPr marL="342900" indent="-342900">
              <a:buFont typeface="+mj-lt"/>
              <a:buAutoNum type="arabicPeriod"/>
            </a:pPr>
            <a:r>
              <a:rPr lang="en-US" dirty="0">
                <a:solidFill>
                  <a:schemeClr val="bg1"/>
                </a:solidFill>
              </a:rPr>
              <a:t>The data was clean by changing the formats of the features and eliminating the unnecessary symbols used like (commas or pound sign ) </a:t>
            </a:r>
          </a:p>
          <a:p>
            <a:pPr marL="342900" indent="-342900">
              <a:buFont typeface="+mj-lt"/>
              <a:buAutoNum type="arabicPeriod"/>
            </a:pPr>
            <a:r>
              <a:rPr lang="en-US" dirty="0">
                <a:solidFill>
                  <a:schemeClr val="bg1"/>
                </a:solidFill>
              </a:rPr>
              <a:t>Some features – that are unnecessarily for restaurants analysis were dropped </a:t>
            </a:r>
          </a:p>
          <a:p>
            <a:pPr marL="342900" indent="-342900">
              <a:buFont typeface="+mj-lt"/>
              <a:buAutoNum type="arabicPeriod"/>
            </a:pPr>
            <a:r>
              <a:rPr lang="en-US" dirty="0">
                <a:solidFill>
                  <a:schemeClr val="bg1"/>
                </a:solidFill>
              </a:rPr>
              <a:t>Data related restaurant category, restaurant location were added to the data set. </a:t>
            </a:r>
          </a:p>
          <a:p>
            <a:pPr marL="342900" indent="-342900">
              <a:buFont typeface="+mj-lt"/>
              <a:buAutoNum type="arabicPeriod"/>
            </a:pPr>
            <a:r>
              <a:rPr lang="en-US" dirty="0">
                <a:solidFill>
                  <a:schemeClr val="bg1"/>
                </a:solidFill>
              </a:rPr>
              <a:t>Restaurants ranking collection was unsuccessful both via API and via web scrapping techniques </a:t>
            </a:r>
          </a:p>
          <a:p>
            <a:pPr marL="342900" indent="-342900">
              <a:buFont typeface="+mj-lt"/>
              <a:buAutoNum type="arabicPeriod"/>
            </a:pPr>
            <a:r>
              <a:rPr lang="en-US" dirty="0">
                <a:solidFill>
                  <a:schemeClr val="bg1"/>
                </a:solidFill>
              </a:rPr>
              <a:t>Feature selection  was done in several ways </a:t>
            </a:r>
          </a:p>
          <a:p>
            <a:pPr marL="800100" lvl="1" indent="-342900">
              <a:buFont typeface="+mj-lt"/>
              <a:buAutoNum type="arabicPeriod"/>
            </a:pPr>
            <a:r>
              <a:rPr lang="en-US" dirty="0">
                <a:solidFill>
                  <a:schemeClr val="bg1"/>
                </a:solidFill>
              </a:rPr>
              <a:t>Features intercorrelation. Features that had two higher correlation between them were eliminated as duplicated</a:t>
            </a:r>
          </a:p>
          <a:p>
            <a:pPr marL="800100" lvl="1" indent="-342900">
              <a:buFont typeface="+mj-lt"/>
              <a:buAutoNum type="arabicPeriod"/>
            </a:pPr>
            <a:r>
              <a:rPr lang="en-US" dirty="0">
                <a:solidFill>
                  <a:schemeClr val="bg1"/>
                </a:solidFill>
              </a:rPr>
              <a:t>Features correlated with number of restaurants were grouped and used in a separate classification </a:t>
            </a:r>
          </a:p>
          <a:p>
            <a:pPr marL="800100" lvl="1" indent="-342900">
              <a:buFont typeface="+mj-lt"/>
              <a:buAutoNum type="arabicPeriod"/>
            </a:pPr>
            <a:r>
              <a:rPr lang="en-US" dirty="0">
                <a:solidFill>
                  <a:schemeClr val="bg1"/>
                </a:solidFill>
              </a:rPr>
              <a:t>Trial and error, with multiple scenarios. The most relevant scenarios and results are showed in the next slide </a:t>
            </a:r>
          </a:p>
          <a:p>
            <a:endParaRPr lang="en-US" sz="1400" dirty="0">
              <a:solidFill>
                <a:schemeClr val="bg1"/>
              </a:solidFill>
            </a:endParaRPr>
          </a:p>
        </p:txBody>
      </p:sp>
      <p:sp>
        <p:nvSpPr>
          <p:cNvPr id="103" name="TextBox 102"/>
          <p:cNvSpPr txBox="1"/>
          <p:nvPr/>
        </p:nvSpPr>
        <p:spPr>
          <a:xfrm>
            <a:off x="646421" y="1389021"/>
            <a:ext cx="3001668" cy="984885"/>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a:t>
            </a:r>
          </a:p>
          <a:p>
            <a:pPr>
              <a:tabLst>
                <a:tab pos="347663" algn="l"/>
              </a:tabLst>
            </a:pPr>
            <a:r>
              <a:rPr lang="en-US" sz="3200" b="1" dirty="0">
                <a:solidFill>
                  <a:srgbClr val="FFFFFF"/>
                </a:solidFill>
                <a:latin typeface="+mj-lt"/>
              </a:rPr>
              <a:t>Cleaning</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2828795" y="168440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302029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5" y="2889551"/>
            <a:ext cx="4202001" cy="2154436"/>
          </a:xfrm>
          <a:prstGeom prst="rect">
            <a:avLst/>
          </a:prstGeom>
          <a:noFill/>
        </p:spPr>
        <p:txBody>
          <a:bodyPr wrap="square" lIns="0" tIns="0" rIns="0" bIns="0" rtlCol="0">
            <a:spAutoFit/>
          </a:bodyPr>
          <a:lstStyle/>
          <a:p>
            <a:pPr marL="342900" indent="-342900">
              <a:buFont typeface="+mj-lt"/>
              <a:buAutoNum type="arabicPeriod"/>
            </a:pPr>
            <a:r>
              <a:rPr lang="en-US" dirty="0">
                <a:solidFill>
                  <a:schemeClr val="bg1"/>
                </a:solidFill>
              </a:rPr>
              <a:t>The ML algorithm selected was K-MEAN due to its suitability for our set of data </a:t>
            </a:r>
          </a:p>
          <a:p>
            <a:pPr marL="342900" indent="-342900">
              <a:buFont typeface="+mj-lt"/>
              <a:buAutoNum type="arabicPeriod"/>
            </a:pPr>
            <a:r>
              <a:rPr lang="en-US" dirty="0">
                <a:solidFill>
                  <a:schemeClr val="bg1"/>
                </a:solidFill>
              </a:rPr>
              <a:t>The end goal was to define a set of clusters that can be used as support for future data analysis that will allow a recommendation for  the best area of investment</a:t>
            </a:r>
          </a:p>
          <a:p>
            <a:endParaRPr lang="en-US" sz="1400" dirty="0">
              <a:solidFill>
                <a:schemeClr val="bg1"/>
              </a:solidFill>
            </a:endParaRPr>
          </a:p>
        </p:txBody>
      </p:sp>
      <p:sp>
        <p:nvSpPr>
          <p:cNvPr id="103" name="TextBox 102"/>
          <p:cNvSpPr txBox="1"/>
          <p:nvPr/>
        </p:nvSpPr>
        <p:spPr>
          <a:xfrm>
            <a:off x="647892" y="1939097"/>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Methodology</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32" name="Picture 31">
            <a:extLst>
              <a:ext uri="{FF2B5EF4-FFF2-40B4-BE49-F238E27FC236}">
                <a16:creationId xmlns:a16="http://schemas.microsoft.com/office/drawing/2014/main" id="{68F640BC-CBAE-3F4E-9F41-E9C189D3A99D}"/>
              </a:ext>
            </a:extLst>
          </p:cNvPr>
          <p:cNvPicPr/>
          <p:nvPr/>
        </p:nvPicPr>
        <p:blipFill>
          <a:blip r:embed="rId2"/>
          <a:stretch>
            <a:fillRect/>
          </a:stretch>
        </p:blipFill>
        <p:spPr>
          <a:xfrm>
            <a:off x="5614556" y="1709867"/>
            <a:ext cx="5984875" cy="4851400"/>
          </a:xfrm>
          <a:prstGeom prst="rect">
            <a:avLst/>
          </a:prstGeom>
          <a:ln>
            <a:solidFill>
              <a:schemeClr val="tx1"/>
            </a:solidFill>
            <a:prstDash val="solid"/>
          </a:ln>
        </p:spPr>
      </p:pic>
    </p:spTree>
    <p:extLst>
      <p:ext uri="{BB962C8B-B14F-4D97-AF65-F5344CB8AC3E}">
        <p14:creationId xmlns:p14="http://schemas.microsoft.com/office/powerpoint/2010/main" val="259654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81000" y="1803159"/>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44" name="Picture 43" descr="A picture containing text, map&#10;&#10;Description automatically generated">
            <a:extLst>
              <a:ext uri="{FF2B5EF4-FFF2-40B4-BE49-F238E27FC236}">
                <a16:creationId xmlns:a16="http://schemas.microsoft.com/office/drawing/2014/main" id="{79737C63-F161-774F-9539-B779268808F9}"/>
              </a:ext>
            </a:extLst>
          </p:cNvPr>
          <p:cNvPicPr/>
          <p:nvPr/>
        </p:nvPicPr>
        <p:blipFill>
          <a:blip r:embed="rId2"/>
          <a:stretch>
            <a:fillRect/>
          </a:stretch>
        </p:blipFill>
        <p:spPr>
          <a:xfrm>
            <a:off x="3288597" y="1905921"/>
            <a:ext cx="2743200" cy="2286000"/>
          </a:xfrm>
          <a:prstGeom prst="rect">
            <a:avLst/>
          </a:prstGeom>
          <a:ln>
            <a:solidFill>
              <a:schemeClr val="tx1"/>
            </a:solidFill>
            <a:prstDash val="solid"/>
          </a:ln>
        </p:spPr>
      </p:pic>
      <p:pic>
        <p:nvPicPr>
          <p:cNvPr id="45" name="Picture 44" descr="A picture containing text, map&#10;&#10;Description automatically generated">
            <a:extLst>
              <a:ext uri="{FF2B5EF4-FFF2-40B4-BE49-F238E27FC236}">
                <a16:creationId xmlns:a16="http://schemas.microsoft.com/office/drawing/2014/main" id="{A8CB1CB2-3C29-2A46-8D39-63D870E61FAC}"/>
              </a:ext>
            </a:extLst>
          </p:cNvPr>
          <p:cNvPicPr/>
          <p:nvPr/>
        </p:nvPicPr>
        <p:blipFill>
          <a:blip r:embed="rId3"/>
          <a:stretch>
            <a:fillRect/>
          </a:stretch>
        </p:blipFill>
        <p:spPr>
          <a:xfrm>
            <a:off x="6219940" y="1905921"/>
            <a:ext cx="2743200" cy="2286000"/>
          </a:xfrm>
          <a:prstGeom prst="rect">
            <a:avLst/>
          </a:prstGeom>
          <a:ln>
            <a:solidFill>
              <a:schemeClr val="tx1"/>
            </a:solidFill>
            <a:prstDash val="solid"/>
          </a:ln>
        </p:spPr>
      </p:pic>
      <p:pic>
        <p:nvPicPr>
          <p:cNvPr id="46" name="Picture 45">
            <a:extLst>
              <a:ext uri="{FF2B5EF4-FFF2-40B4-BE49-F238E27FC236}">
                <a16:creationId xmlns:a16="http://schemas.microsoft.com/office/drawing/2014/main" id="{D86F1904-2B06-E34A-AC03-9C4C1B908C04}"/>
              </a:ext>
            </a:extLst>
          </p:cNvPr>
          <p:cNvPicPr/>
          <p:nvPr/>
        </p:nvPicPr>
        <p:blipFill>
          <a:blip r:embed="rId4"/>
          <a:stretch>
            <a:fillRect/>
          </a:stretch>
        </p:blipFill>
        <p:spPr>
          <a:xfrm>
            <a:off x="9151283" y="1905921"/>
            <a:ext cx="2743200" cy="2286000"/>
          </a:xfrm>
          <a:prstGeom prst="rect">
            <a:avLst/>
          </a:prstGeom>
          <a:ln>
            <a:solidFill>
              <a:schemeClr val="tx1"/>
            </a:solidFill>
            <a:prstDash val="solid"/>
          </a:ln>
        </p:spPr>
      </p:pic>
      <p:pic>
        <p:nvPicPr>
          <p:cNvPr id="47" name="Picture 46">
            <a:extLst>
              <a:ext uri="{FF2B5EF4-FFF2-40B4-BE49-F238E27FC236}">
                <a16:creationId xmlns:a16="http://schemas.microsoft.com/office/drawing/2014/main" id="{BCC1C723-A35E-C046-B4E4-D14EFB4C6B30}"/>
              </a:ext>
            </a:extLst>
          </p:cNvPr>
          <p:cNvPicPr/>
          <p:nvPr/>
        </p:nvPicPr>
        <p:blipFill>
          <a:blip r:embed="rId5"/>
          <a:stretch>
            <a:fillRect/>
          </a:stretch>
        </p:blipFill>
        <p:spPr>
          <a:xfrm>
            <a:off x="3288597" y="4572000"/>
            <a:ext cx="2743200" cy="2286000"/>
          </a:xfrm>
          <a:prstGeom prst="rect">
            <a:avLst/>
          </a:prstGeom>
          <a:ln>
            <a:solidFill>
              <a:schemeClr val="tx1"/>
            </a:solidFill>
            <a:prstDash val="solid"/>
          </a:ln>
        </p:spPr>
      </p:pic>
      <p:pic>
        <p:nvPicPr>
          <p:cNvPr id="48" name="Picture 47" descr="A close up of a map&#10;&#10;Description automatically generated">
            <a:extLst>
              <a:ext uri="{FF2B5EF4-FFF2-40B4-BE49-F238E27FC236}">
                <a16:creationId xmlns:a16="http://schemas.microsoft.com/office/drawing/2014/main" id="{6BD7C95B-8A36-0843-8AF0-9F3ABDE86ABD}"/>
              </a:ext>
            </a:extLst>
          </p:cNvPr>
          <p:cNvPicPr/>
          <p:nvPr/>
        </p:nvPicPr>
        <p:blipFill>
          <a:blip r:embed="rId6"/>
          <a:stretch>
            <a:fillRect/>
          </a:stretch>
        </p:blipFill>
        <p:spPr>
          <a:xfrm>
            <a:off x="6219940" y="4572000"/>
            <a:ext cx="2743200" cy="2286000"/>
          </a:xfrm>
          <a:prstGeom prst="rect">
            <a:avLst/>
          </a:prstGeom>
          <a:ln>
            <a:solidFill>
              <a:schemeClr val="tx1"/>
            </a:solidFill>
            <a:prstDash val="solid"/>
          </a:ln>
        </p:spPr>
      </p:pic>
      <p:pic>
        <p:nvPicPr>
          <p:cNvPr id="49" name="Picture 48" descr="A picture containing text, map&#10;&#10;Description automatically generated">
            <a:extLst>
              <a:ext uri="{FF2B5EF4-FFF2-40B4-BE49-F238E27FC236}">
                <a16:creationId xmlns:a16="http://schemas.microsoft.com/office/drawing/2014/main" id="{D97F9C3B-AEAC-4A4C-A045-BFCFBD0866E8}"/>
              </a:ext>
            </a:extLst>
          </p:cNvPr>
          <p:cNvPicPr/>
          <p:nvPr/>
        </p:nvPicPr>
        <p:blipFill>
          <a:blip r:embed="rId7"/>
          <a:stretch>
            <a:fillRect/>
          </a:stretch>
        </p:blipFill>
        <p:spPr>
          <a:xfrm>
            <a:off x="9151283" y="4572000"/>
            <a:ext cx="2743200" cy="2286000"/>
          </a:xfrm>
          <a:prstGeom prst="rect">
            <a:avLst/>
          </a:prstGeom>
          <a:ln>
            <a:solidFill>
              <a:schemeClr val="tx1"/>
            </a:solidFill>
            <a:prstDash val="solid"/>
          </a:ln>
        </p:spPr>
      </p:pic>
      <p:sp>
        <p:nvSpPr>
          <p:cNvPr id="50" name="TextBox 49">
            <a:extLst>
              <a:ext uri="{FF2B5EF4-FFF2-40B4-BE49-F238E27FC236}">
                <a16:creationId xmlns:a16="http://schemas.microsoft.com/office/drawing/2014/main" id="{AF45D299-0C81-5341-B494-195E226A6C42}"/>
              </a:ext>
            </a:extLst>
          </p:cNvPr>
          <p:cNvSpPr txBox="1"/>
          <p:nvPr/>
        </p:nvSpPr>
        <p:spPr>
          <a:xfrm>
            <a:off x="296839" y="3381994"/>
            <a:ext cx="2433801" cy="2431435"/>
          </a:xfrm>
          <a:prstGeom prst="rect">
            <a:avLst/>
          </a:prstGeom>
          <a:noFill/>
        </p:spPr>
        <p:txBody>
          <a:bodyPr wrap="square" lIns="0" tIns="0" rIns="0" bIns="0" rtlCol="0">
            <a:spAutoFit/>
          </a:bodyPr>
          <a:lstStyle/>
          <a:p>
            <a:pPr marL="342900" indent="-342900">
              <a:buFont typeface="+mj-lt"/>
              <a:buAutoNum type="arabicPeriod"/>
            </a:pPr>
            <a:r>
              <a:rPr lang="en-US" dirty="0">
                <a:solidFill>
                  <a:schemeClr val="bg1"/>
                </a:solidFill>
              </a:rPr>
              <a:t>Top 6 scenarios  resulted based on different features selected are displayed on the right</a:t>
            </a:r>
          </a:p>
          <a:p>
            <a:pPr marL="342900" indent="-342900">
              <a:buFont typeface="+mj-lt"/>
              <a:buAutoNum type="arabicPeriod"/>
            </a:pPr>
            <a:r>
              <a:rPr lang="en-US" dirty="0">
                <a:solidFill>
                  <a:schemeClr val="bg1"/>
                </a:solidFill>
              </a:rPr>
              <a:t>The details of features selected are described in the report</a:t>
            </a:r>
          </a:p>
          <a:p>
            <a:endParaRPr lang="en-US" sz="1400" dirty="0">
              <a:solidFill>
                <a:schemeClr val="bg1"/>
              </a:solidFill>
            </a:endParaRPr>
          </a:p>
        </p:txBody>
      </p:sp>
      <p:sp>
        <p:nvSpPr>
          <p:cNvPr id="51" name="TextBox 50">
            <a:extLst>
              <a:ext uri="{FF2B5EF4-FFF2-40B4-BE49-F238E27FC236}">
                <a16:creationId xmlns:a16="http://schemas.microsoft.com/office/drawing/2014/main" id="{E61F2201-B523-AB46-9404-93775ED2F21D}"/>
              </a:ext>
            </a:extLst>
          </p:cNvPr>
          <p:cNvSpPr txBox="1"/>
          <p:nvPr/>
        </p:nvSpPr>
        <p:spPr>
          <a:xfrm>
            <a:off x="3495153" y="2018237"/>
            <a:ext cx="691818" cy="492443"/>
          </a:xfrm>
          <a:prstGeom prst="rect">
            <a:avLst/>
          </a:prstGeom>
          <a:noFill/>
        </p:spPr>
        <p:txBody>
          <a:bodyPr wrap="square" lIns="0" tIns="0" rIns="0" bIns="0" rtlCol="0">
            <a:spAutoFit/>
          </a:bodyPr>
          <a:lstStyle/>
          <a:p>
            <a:r>
              <a:rPr lang="en-US" sz="3200" dirty="0">
                <a:solidFill>
                  <a:schemeClr val="bg1"/>
                </a:solidFill>
              </a:rPr>
              <a:t>❌</a:t>
            </a:r>
            <a:endParaRPr lang="en-US" sz="2400" dirty="0">
              <a:solidFill>
                <a:schemeClr val="bg1"/>
              </a:solidFill>
            </a:endParaRPr>
          </a:p>
        </p:txBody>
      </p:sp>
      <p:sp>
        <p:nvSpPr>
          <p:cNvPr id="56" name="TextBox 55">
            <a:extLst>
              <a:ext uri="{FF2B5EF4-FFF2-40B4-BE49-F238E27FC236}">
                <a16:creationId xmlns:a16="http://schemas.microsoft.com/office/drawing/2014/main" id="{2A31516F-1258-6D4B-9323-E8DF654BC882}"/>
              </a:ext>
            </a:extLst>
          </p:cNvPr>
          <p:cNvSpPr txBox="1"/>
          <p:nvPr/>
        </p:nvSpPr>
        <p:spPr>
          <a:xfrm>
            <a:off x="3402637" y="4683108"/>
            <a:ext cx="691818" cy="492443"/>
          </a:xfrm>
          <a:prstGeom prst="rect">
            <a:avLst/>
          </a:prstGeom>
          <a:noFill/>
        </p:spPr>
        <p:txBody>
          <a:bodyPr wrap="square" lIns="0" tIns="0" rIns="0" bIns="0" rtlCol="0">
            <a:spAutoFit/>
          </a:bodyPr>
          <a:lstStyle/>
          <a:p>
            <a:r>
              <a:rPr lang="en-US" sz="3200" dirty="0">
                <a:solidFill>
                  <a:schemeClr val="bg1"/>
                </a:solidFill>
              </a:rPr>
              <a:t>✅</a:t>
            </a:r>
            <a:endParaRPr lang="en-US" sz="2400" dirty="0">
              <a:solidFill>
                <a:schemeClr val="bg1"/>
              </a:solidFill>
            </a:endParaRPr>
          </a:p>
        </p:txBody>
      </p:sp>
      <p:sp>
        <p:nvSpPr>
          <p:cNvPr id="57" name="TextBox 56">
            <a:extLst>
              <a:ext uri="{FF2B5EF4-FFF2-40B4-BE49-F238E27FC236}">
                <a16:creationId xmlns:a16="http://schemas.microsoft.com/office/drawing/2014/main" id="{CADDF296-7F0B-844F-8D33-446DB2656909}"/>
              </a:ext>
            </a:extLst>
          </p:cNvPr>
          <p:cNvSpPr txBox="1"/>
          <p:nvPr/>
        </p:nvSpPr>
        <p:spPr>
          <a:xfrm>
            <a:off x="6515735" y="2038266"/>
            <a:ext cx="691818" cy="492443"/>
          </a:xfrm>
          <a:prstGeom prst="rect">
            <a:avLst/>
          </a:prstGeom>
          <a:noFill/>
        </p:spPr>
        <p:txBody>
          <a:bodyPr wrap="square" lIns="0" tIns="0" rIns="0" bIns="0" rtlCol="0">
            <a:spAutoFit/>
          </a:bodyPr>
          <a:lstStyle/>
          <a:p>
            <a:r>
              <a:rPr lang="en-US" sz="3200" dirty="0">
                <a:solidFill>
                  <a:schemeClr val="bg1"/>
                </a:solidFill>
              </a:rPr>
              <a:t>❌</a:t>
            </a:r>
            <a:endParaRPr lang="en-US" sz="2400" dirty="0">
              <a:solidFill>
                <a:schemeClr val="bg1"/>
              </a:solidFill>
            </a:endParaRPr>
          </a:p>
        </p:txBody>
      </p:sp>
      <p:sp>
        <p:nvSpPr>
          <p:cNvPr id="58" name="TextBox 57">
            <a:extLst>
              <a:ext uri="{FF2B5EF4-FFF2-40B4-BE49-F238E27FC236}">
                <a16:creationId xmlns:a16="http://schemas.microsoft.com/office/drawing/2014/main" id="{702AF7BB-C98A-B043-991E-F2CA6BC8ECCA}"/>
              </a:ext>
            </a:extLst>
          </p:cNvPr>
          <p:cNvSpPr txBox="1"/>
          <p:nvPr/>
        </p:nvSpPr>
        <p:spPr>
          <a:xfrm>
            <a:off x="9372019" y="2049380"/>
            <a:ext cx="691818" cy="492443"/>
          </a:xfrm>
          <a:prstGeom prst="rect">
            <a:avLst/>
          </a:prstGeom>
          <a:noFill/>
        </p:spPr>
        <p:txBody>
          <a:bodyPr wrap="square" lIns="0" tIns="0" rIns="0" bIns="0" rtlCol="0">
            <a:spAutoFit/>
          </a:bodyPr>
          <a:lstStyle/>
          <a:p>
            <a:r>
              <a:rPr lang="en-US" sz="3200" dirty="0">
                <a:solidFill>
                  <a:schemeClr val="bg1"/>
                </a:solidFill>
              </a:rPr>
              <a:t>❌</a:t>
            </a:r>
            <a:endParaRPr lang="en-US" sz="2400" dirty="0">
              <a:solidFill>
                <a:schemeClr val="bg1"/>
              </a:solidFill>
            </a:endParaRPr>
          </a:p>
        </p:txBody>
      </p:sp>
      <p:sp>
        <p:nvSpPr>
          <p:cNvPr id="59" name="TextBox 58">
            <a:extLst>
              <a:ext uri="{FF2B5EF4-FFF2-40B4-BE49-F238E27FC236}">
                <a16:creationId xmlns:a16="http://schemas.microsoft.com/office/drawing/2014/main" id="{A85CC6AD-210E-4E4C-B3EC-88E4332832EC}"/>
              </a:ext>
            </a:extLst>
          </p:cNvPr>
          <p:cNvSpPr txBox="1"/>
          <p:nvPr/>
        </p:nvSpPr>
        <p:spPr>
          <a:xfrm>
            <a:off x="6453040" y="4683108"/>
            <a:ext cx="691818" cy="492443"/>
          </a:xfrm>
          <a:prstGeom prst="rect">
            <a:avLst/>
          </a:prstGeom>
          <a:noFill/>
        </p:spPr>
        <p:txBody>
          <a:bodyPr wrap="square" lIns="0" tIns="0" rIns="0" bIns="0" rtlCol="0">
            <a:spAutoFit/>
          </a:bodyPr>
          <a:lstStyle/>
          <a:p>
            <a:r>
              <a:rPr lang="en-US" sz="3200" dirty="0">
                <a:solidFill>
                  <a:schemeClr val="bg1"/>
                </a:solidFill>
              </a:rPr>
              <a:t>❌</a:t>
            </a:r>
            <a:endParaRPr lang="en-US" sz="2400" dirty="0">
              <a:solidFill>
                <a:schemeClr val="bg1"/>
              </a:solidFill>
            </a:endParaRPr>
          </a:p>
        </p:txBody>
      </p:sp>
      <p:sp>
        <p:nvSpPr>
          <p:cNvPr id="60" name="TextBox 59">
            <a:extLst>
              <a:ext uri="{FF2B5EF4-FFF2-40B4-BE49-F238E27FC236}">
                <a16:creationId xmlns:a16="http://schemas.microsoft.com/office/drawing/2014/main" id="{F58BE208-DEA8-6841-A0FE-4255DD111981}"/>
              </a:ext>
            </a:extLst>
          </p:cNvPr>
          <p:cNvSpPr txBox="1"/>
          <p:nvPr/>
        </p:nvSpPr>
        <p:spPr>
          <a:xfrm>
            <a:off x="9333913" y="4704412"/>
            <a:ext cx="691818" cy="492443"/>
          </a:xfrm>
          <a:prstGeom prst="rect">
            <a:avLst/>
          </a:prstGeom>
          <a:noFill/>
        </p:spPr>
        <p:txBody>
          <a:bodyPr wrap="square" lIns="0" tIns="0" rIns="0" bIns="0" rtlCol="0">
            <a:spAutoFit/>
          </a:bodyPr>
          <a:lstStyle/>
          <a:p>
            <a:r>
              <a:rPr lang="en-US" sz="32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150425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81000" y="1803159"/>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50" name="TextBox 49">
            <a:extLst>
              <a:ext uri="{FF2B5EF4-FFF2-40B4-BE49-F238E27FC236}">
                <a16:creationId xmlns:a16="http://schemas.microsoft.com/office/drawing/2014/main" id="{AF45D299-0C81-5341-B494-195E226A6C42}"/>
              </a:ext>
            </a:extLst>
          </p:cNvPr>
          <p:cNvSpPr txBox="1"/>
          <p:nvPr/>
        </p:nvSpPr>
        <p:spPr>
          <a:xfrm>
            <a:off x="296839" y="3381994"/>
            <a:ext cx="4090103" cy="2215991"/>
          </a:xfrm>
          <a:prstGeom prst="rect">
            <a:avLst/>
          </a:prstGeom>
          <a:noFill/>
        </p:spPr>
        <p:txBody>
          <a:bodyPr wrap="square" lIns="0" tIns="0" rIns="0" bIns="0" rtlCol="0">
            <a:spAutoFit/>
          </a:bodyPr>
          <a:lstStyle/>
          <a:p>
            <a:pPr marL="342900" indent="-342900">
              <a:buFont typeface="+mj-lt"/>
              <a:buAutoNum type="arabicPeriod"/>
            </a:pPr>
            <a:r>
              <a:rPr lang="en-US" dirty="0">
                <a:solidFill>
                  <a:schemeClr val="bg1"/>
                </a:solidFill>
              </a:rPr>
              <a:t>Additional Results are the group of top 10 venues, restaurants category for each area, along with the most preeminent migrants category (Migrants were not used the final conclusions)</a:t>
            </a:r>
          </a:p>
          <a:p>
            <a:pPr marL="342900" indent="-342900">
              <a:buFont typeface="+mj-lt"/>
              <a:buAutoNum type="arabicPeriod"/>
            </a:pPr>
            <a:r>
              <a:rPr lang="en-US" dirty="0">
                <a:solidFill>
                  <a:schemeClr val="bg1"/>
                </a:solidFill>
              </a:rPr>
              <a:t> Top factors based segmented based on resulted clusters (Table on the right)</a:t>
            </a:r>
          </a:p>
        </p:txBody>
      </p:sp>
      <p:pic>
        <p:nvPicPr>
          <p:cNvPr id="52" name="Picture 51" descr="A screenshot of a cell phone&#10;&#10;Description automatically generated">
            <a:extLst>
              <a:ext uri="{FF2B5EF4-FFF2-40B4-BE49-F238E27FC236}">
                <a16:creationId xmlns:a16="http://schemas.microsoft.com/office/drawing/2014/main" id="{7633071C-65CA-A54D-8DD8-4735C20463A4}"/>
              </a:ext>
            </a:extLst>
          </p:cNvPr>
          <p:cNvPicPr/>
          <p:nvPr/>
        </p:nvPicPr>
        <p:blipFill>
          <a:blip r:embed="rId2"/>
          <a:stretch>
            <a:fillRect/>
          </a:stretch>
        </p:blipFill>
        <p:spPr>
          <a:xfrm>
            <a:off x="5588876" y="1609108"/>
            <a:ext cx="5943600" cy="4706620"/>
          </a:xfrm>
          <a:prstGeom prst="rect">
            <a:avLst/>
          </a:prstGeom>
        </p:spPr>
      </p:pic>
    </p:spTree>
    <p:extLst>
      <p:ext uri="{BB962C8B-B14F-4D97-AF65-F5344CB8AC3E}">
        <p14:creationId xmlns:p14="http://schemas.microsoft.com/office/powerpoint/2010/main" val="295119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 Clusters  0</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50" name="TextBox 49">
            <a:extLst>
              <a:ext uri="{FF2B5EF4-FFF2-40B4-BE49-F238E27FC236}">
                <a16:creationId xmlns:a16="http://schemas.microsoft.com/office/drawing/2014/main" id="{AF45D299-0C81-5341-B494-195E226A6C42}"/>
              </a:ext>
            </a:extLst>
          </p:cNvPr>
          <p:cNvSpPr txBox="1"/>
          <p:nvPr/>
        </p:nvSpPr>
        <p:spPr>
          <a:xfrm>
            <a:off x="568042" y="2702156"/>
            <a:ext cx="4898281" cy="2708434"/>
          </a:xfrm>
          <a:prstGeom prst="rect">
            <a:avLst/>
          </a:prstGeom>
          <a:noFill/>
        </p:spPr>
        <p:txBody>
          <a:bodyPr wrap="square" lIns="0" tIns="0" rIns="0" bIns="0" rtlCol="0">
            <a:spAutoFit/>
          </a:bodyPr>
          <a:lstStyle/>
          <a:p>
            <a:pPr lvl="0"/>
            <a:r>
              <a:rPr lang="en-US" sz="1600" dirty="0">
                <a:solidFill>
                  <a:schemeClr val="bg1"/>
                </a:solidFill>
              </a:rPr>
              <a:t>Areas covered: </a:t>
            </a:r>
            <a:r>
              <a:rPr lang="en-US" sz="1600" dirty="0" err="1">
                <a:solidFill>
                  <a:schemeClr val="bg1"/>
                </a:solidFill>
              </a:rPr>
              <a:t>Haringey</a:t>
            </a:r>
            <a:endParaRPr lang="en-US" sz="1600" dirty="0">
              <a:solidFill>
                <a:schemeClr val="bg1"/>
              </a:solidFill>
            </a:endParaRPr>
          </a:p>
          <a:p>
            <a:pPr lvl="0"/>
            <a:r>
              <a:rPr lang="en-US" sz="1600" dirty="0">
                <a:solidFill>
                  <a:schemeClr val="bg1"/>
                </a:solidFill>
              </a:rPr>
              <a:t>Properties: </a:t>
            </a:r>
          </a:p>
          <a:p>
            <a:pPr lvl="1"/>
            <a:r>
              <a:rPr lang="en-US" sz="1600" dirty="0">
                <a:solidFill>
                  <a:schemeClr val="bg1"/>
                </a:solidFill>
              </a:rPr>
              <a:t>Low on restaurants </a:t>
            </a:r>
          </a:p>
          <a:p>
            <a:pPr lvl="1"/>
            <a:r>
              <a:rPr lang="en-US" sz="1600" dirty="0">
                <a:solidFill>
                  <a:schemeClr val="bg1"/>
                </a:solidFill>
              </a:rPr>
              <a:t>Relative high population density but low job density </a:t>
            </a:r>
          </a:p>
          <a:p>
            <a:pPr lvl="1"/>
            <a:r>
              <a:rPr lang="en-US" sz="1600" dirty="0">
                <a:solidFill>
                  <a:schemeClr val="bg1"/>
                </a:solidFill>
              </a:rPr>
              <a:t>Lower household income</a:t>
            </a:r>
          </a:p>
          <a:p>
            <a:pPr lvl="0"/>
            <a:r>
              <a:rPr lang="en-US" sz="1600" dirty="0">
                <a:solidFill>
                  <a:schemeClr val="bg1"/>
                </a:solidFill>
              </a:rPr>
              <a:t>Conclusion</a:t>
            </a:r>
          </a:p>
          <a:p>
            <a:pPr lvl="1"/>
            <a:r>
              <a:rPr lang="en-US" sz="1600" dirty="0">
                <a:solidFill>
                  <a:schemeClr val="bg1"/>
                </a:solidFill>
              </a:rPr>
              <a:t>Not recemented to invest in restaurants in this area, seems more like an industrial area or a quiet residential area</a:t>
            </a:r>
          </a:p>
          <a:p>
            <a:pPr lvl="1"/>
            <a:r>
              <a:rPr lang="en-US" sz="1600" dirty="0">
                <a:solidFill>
                  <a:schemeClr val="bg1"/>
                </a:solidFill>
              </a:rPr>
              <a:t>Does not seem the most attractive area for restaurant’s landscape</a:t>
            </a:r>
          </a:p>
        </p:txBody>
      </p:sp>
      <p:pic>
        <p:nvPicPr>
          <p:cNvPr id="31" name="Picture 30" descr="A screenshot of a cell phone&#10;&#10;Description automatically generated">
            <a:extLst>
              <a:ext uri="{FF2B5EF4-FFF2-40B4-BE49-F238E27FC236}">
                <a16:creationId xmlns:a16="http://schemas.microsoft.com/office/drawing/2014/main" id="{91E2F9C7-AC61-EC49-820E-CDA1BF236178}"/>
              </a:ext>
            </a:extLst>
          </p:cNvPr>
          <p:cNvPicPr/>
          <p:nvPr/>
        </p:nvPicPr>
        <p:blipFill>
          <a:blip r:embed="rId2"/>
          <a:stretch>
            <a:fillRect/>
          </a:stretch>
        </p:blipFill>
        <p:spPr>
          <a:xfrm>
            <a:off x="6725678" y="1934813"/>
            <a:ext cx="3329692" cy="3862372"/>
          </a:xfrm>
          <a:prstGeom prst="rect">
            <a:avLst/>
          </a:prstGeom>
        </p:spPr>
      </p:pic>
    </p:spTree>
    <p:extLst>
      <p:ext uri="{BB962C8B-B14F-4D97-AF65-F5344CB8AC3E}">
        <p14:creationId xmlns:p14="http://schemas.microsoft.com/office/powerpoint/2010/main" val="235833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307777"/>
            <a:ext cx="12063594"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5195120" y="370559"/>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7052949" y="370559"/>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8881068" y="363375"/>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9" name="TextBox 98"/>
          <p:cNvSpPr txBox="1"/>
          <p:nvPr/>
        </p:nvSpPr>
        <p:spPr>
          <a:xfrm>
            <a:off x="381000" y="6345823"/>
            <a:ext cx="691536" cy="215444"/>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dirty="0">
                <a:solidFill>
                  <a:srgbClr val="FFFFFF"/>
                </a:solidFill>
              </a:rPr>
              <a:t>Your logo</a:t>
            </a:r>
          </a:p>
        </p:txBody>
      </p:sp>
      <p:sp>
        <p:nvSpPr>
          <p:cNvPr id="102" name="TextBox 101"/>
          <p:cNvSpPr txBox="1"/>
          <p:nvPr/>
        </p:nvSpPr>
        <p:spPr>
          <a:xfrm>
            <a:off x="685685" y="2889551"/>
            <a:ext cx="9644857" cy="492443"/>
          </a:xfrm>
          <a:prstGeom prst="rect">
            <a:avLst/>
          </a:prstGeom>
          <a:noFill/>
        </p:spPr>
        <p:txBody>
          <a:bodyPr wrap="square" lIns="0" tIns="0" rIns="0" bIns="0" rtlCol="0">
            <a:spAutoFit/>
          </a:bodyPr>
          <a:lstStyle/>
          <a:p>
            <a:pPr marL="342900" indent="-342900">
              <a:buFont typeface="+mj-lt"/>
              <a:buAutoNum type="arabicPeriod"/>
            </a:pPr>
            <a:endParaRPr lang="en-US" dirty="0">
              <a:solidFill>
                <a:schemeClr val="bg1"/>
              </a:solidFill>
            </a:endParaRPr>
          </a:p>
          <a:p>
            <a:endParaRPr lang="en-US" sz="1400" dirty="0">
              <a:solidFill>
                <a:schemeClr val="bg1"/>
              </a:solidFill>
            </a:endParaRPr>
          </a:p>
        </p:txBody>
      </p:sp>
      <p:sp>
        <p:nvSpPr>
          <p:cNvPr id="103" name="TextBox 102"/>
          <p:cNvSpPr txBox="1"/>
          <p:nvPr/>
        </p:nvSpPr>
        <p:spPr>
          <a:xfrm>
            <a:off x="332626" y="1116665"/>
            <a:ext cx="4292600"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Results Clusters  1</a:t>
            </a:r>
          </a:p>
        </p:txBody>
      </p:sp>
      <p:cxnSp>
        <p:nvCxnSpPr>
          <p:cNvPr id="105" name="Straight Connector 104">
            <a:extLst>
              <a:ext uri="{C183D7F6-B498-43B3-948B-1728B52AA6E4}">
                <adec:decorative xmlns:adec="http://schemas.microsoft.com/office/drawing/2017/decorative" val="1"/>
              </a:ext>
            </a:extLst>
          </p:cNvPr>
          <p:cNvCxnSpPr/>
          <p:nvPr/>
        </p:nvCxnSpPr>
        <p:spPr>
          <a:xfrm>
            <a:off x="332626" y="17935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sp>
        <p:nvSpPr>
          <p:cNvPr id="50" name="TextBox 49">
            <a:extLst>
              <a:ext uri="{FF2B5EF4-FFF2-40B4-BE49-F238E27FC236}">
                <a16:creationId xmlns:a16="http://schemas.microsoft.com/office/drawing/2014/main" id="{AF45D299-0C81-5341-B494-195E226A6C42}"/>
              </a:ext>
            </a:extLst>
          </p:cNvPr>
          <p:cNvSpPr txBox="1"/>
          <p:nvPr/>
        </p:nvSpPr>
        <p:spPr>
          <a:xfrm>
            <a:off x="609832" y="1934813"/>
            <a:ext cx="4898281" cy="3939540"/>
          </a:xfrm>
          <a:prstGeom prst="rect">
            <a:avLst/>
          </a:prstGeom>
          <a:noFill/>
        </p:spPr>
        <p:txBody>
          <a:bodyPr wrap="square" lIns="0" tIns="0" rIns="0" bIns="0" rtlCol="0">
            <a:spAutoFit/>
          </a:bodyPr>
          <a:lstStyle/>
          <a:p>
            <a:r>
              <a:rPr lang="en-US" sz="1600" dirty="0">
                <a:solidFill>
                  <a:schemeClr val="bg1"/>
                </a:solidFill>
              </a:rPr>
              <a:t>Areas covered: </a:t>
            </a:r>
          </a:p>
          <a:p>
            <a:r>
              <a:rPr lang="en-US" sz="1600" i="1" dirty="0">
                <a:solidFill>
                  <a:schemeClr val="bg1"/>
                </a:solidFill>
              </a:rPr>
              <a:t>Bromley, </a:t>
            </a:r>
            <a:r>
              <a:rPr lang="en-US" sz="1600" i="1" dirty="0" err="1">
                <a:solidFill>
                  <a:schemeClr val="bg1"/>
                </a:solidFill>
              </a:rPr>
              <a:t>Camden,Croydon</a:t>
            </a:r>
            <a:r>
              <a:rPr lang="en-US" sz="1600" i="1" dirty="0">
                <a:solidFill>
                  <a:schemeClr val="bg1"/>
                </a:solidFill>
              </a:rPr>
              <a:t>, </a:t>
            </a:r>
            <a:r>
              <a:rPr lang="en-US" sz="1600" i="1" dirty="0" err="1">
                <a:solidFill>
                  <a:schemeClr val="bg1"/>
                </a:solidFill>
              </a:rPr>
              <a:t>Ealing</a:t>
            </a:r>
            <a:r>
              <a:rPr lang="en-US" sz="1600" i="1" dirty="0">
                <a:solidFill>
                  <a:schemeClr val="bg1"/>
                </a:solidFill>
              </a:rPr>
              <a:t>, Hackney, </a:t>
            </a:r>
            <a:r>
              <a:rPr lang="en-US" sz="1600" i="1" dirty="0" err="1">
                <a:solidFill>
                  <a:schemeClr val="bg1"/>
                </a:solidFill>
              </a:rPr>
              <a:t>Havering</a:t>
            </a:r>
            <a:r>
              <a:rPr lang="en-US" sz="1600" i="1" dirty="0">
                <a:solidFill>
                  <a:schemeClr val="bg1"/>
                </a:solidFill>
              </a:rPr>
              <a:t>, Kingston upon Thames, </a:t>
            </a:r>
            <a:r>
              <a:rPr lang="en-US" sz="1600" i="1" dirty="0" err="1">
                <a:solidFill>
                  <a:schemeClr val="bg1"/>
                </a:solidFill>
              </a:rPr>
              <a:t>Lewisham</a:t>
            </a:r>
            <a:r>
              <a:rPr lang="en-US" sz="1600" i="1" dirty="0">
                <a:solidFill>
                  <a:schemeClr val="bg1"/>
                </a:solidFill>
              </a:rPr>
              <a:t>, Merton, Wandsworth</a:t>
            </a:r>
          </a:p>
          <a:p>
            <a:endParaRPr lang="en-US" sz="1600" i="1" dirty="0">
              <a:solidFill>
                <a:schemeClr val="bg1"/>
              </a:solidFill>
            </a:endParaRPr>
          </a:p>
          <a:p>
            <a:r>
              <a:rPr lang="en-US" sz="1600" dirty="0">
                <a:solidFill>
                  <a:schemeClr val="bg1"/>
                </a:solidFill>
              </a:rPr>
              <a:t>Properties: </a:t>
            </a:r>
          </a:p>
          <a:p>
            <a:pPr marL="457200" lvl="2"/>
            <a:r>
              <a:rPr lang="en-US" sz="1600" dirty="0">
                <a:solidFill>
                  <a:schemeClr val="bg1"/>
                </a:solidFill>
              </a:rPr>
              <a:t>o Relative low density </a:t>
            </a:r>
          </a:p>
          <a:p>
            <a:pPr marL="457200" lvl="2"/>
            <a:r>
              <a:rPr lang="en-US" sz="1600" dirty="0">
                <a:solidFill>
                  <a:schemeClr val="bg1"/>
                </a:solidFill>
              </a:rPr>
              <a:t>o Relative higher elderly population </a:t>
            </a:r>
          </a:p>
          <a:p>
            <a:pPr marL="457200" lvl="2"/>
            <a:r>
              <a:rPr lang="en-US" sz="1600" dirty="0">
                <a:solidFill>
                  <a:schemeClr val="bg1"/>
                </a:solidFill>
              </a:rPr>
              <a:t>o High employment rate</a:t>
            </a:r>
          </a:p>
          <a:p>
            <a:pPr marL="457200" lvl="2"/>
            <a:r>
              <a:rPr lang="en-US" sz="1600" dirty="0">
                <a:solidFill>
                  <a:schemeClr val="bg1"/>
                </a:solidFill>
              </a:rPr>
              <a:t>o Better than cluster 1 median earnings</a:t>
            </a:r>
          </a:p>
          <a:p>
            <a:pPr marL="457200" lvl="2"/>
            <a:r>
              <a:rPr lang="en-US" sz="1600" dirty="0">
                <a:solidFill>
                  <a:schemeClr val="bg1"/>
                </a:solidFill>
              </a:rPr>
              <a:t>o Highest business success rate</a:t>
            </a:r>
          </a:p>
          <a:p>
            <a:pPr marL="457200" lvl="2"/>
            <a:r>
              <a:rPr lang="en-US" sz="1600" dirty="0">
                <a:solidFill>
                  <a:schemeClr val="bg1"/>
                </a:solidFill>
              </a:rPr>
              <a:t>o Decent number of restaurants </a:t>
            </a:r>
          </a:p>
          <a:p>
            <a:pPr marL="0" lvl="1"/>
            <a:r>
              <a:rPr lang="en-US" sz="1600" dirty="0">
                <a:solidFill>
                  <a:schemeClr val="bg1"/>
                </a:solidFill>
              </a:rPr>
              <a:t>Conclusion</a:t>
            </a:r>
          </a:p>
          <a:p>
            <a:pPr marL="457200" lvl="2"/>
            <a:r>
              <a:rPr lang="en-US" sz="1600" dirty="0">
                <a:solidFill>
                  <a:schemeClr val="bg1"/>
                </a:solidFill>
              </a:rPr>
              <a:t>o Seems to be a stable attractive area</a:t>
            </a:r>
          </a:p>
          <a:p>
            <a:pPr marL="457200" lvl="2"/>
            <a:r>
              <a:rPr lang="en-US" sz="1600" dirty="0">
                <a:solidFill>
                  <a:schemeClr val="bg1"/>
                </a:solidFill>
              </a:rPr>
              <a:t>o But does not seem to be an attractive/successful place for English restaurants</a:t>
            </a:r>
          </a:p>
          <a:p>
            <a:pPr marL="342900" indent="-342900">
              <a:buFont typeface="+mj-lt"/>
              <a:buAutoNum type="arabicPeriod"/>
            </a:pPr>
            <a:endParaRPr lang="en-US" sz="1600" dirty="0">
              <a:solidFill>
                <a:schemeClr val="bg1"/>
              </a:solidFill>
            </a:endParaRPr>
          </a:p>
        </p:txBody>
      </p:sp>
      <p:pic>
        <p:nvPicPr>
          <p:cNvPr id="3" name="Picture 2">
            <a:extLst>
              <a:ext uri="{FF2B5EF4-FFF2-40B4-BE49-F238E27FC236}">
                <a16:creationId xmlns:a16="http://schemas.microsoft.com/office/drawing/2014/main" id="{A57A6973-F4B3-754C-8EEA-C3967320EF8F}"/>
              </a:ext>
            </a:extLst>
          </p:cNvPr>
          <p:cNvPicPr>
            <a:picLocks noChangeAspect="1"/>
          </p:cNvPicPr>
          <p:nvPr/>
        </p:nvPicPr>
        <p:blipFill>
          <a:blip r:embed="rId2"/>
          <a:stretch>
            <a:fillRect/>
          </a:stretch>
        </p:blipFill>
        <p:spPr>
          <a:xfrm>
            <a:off x="6031797" y="2059050"/>
            <a:ext cx="5804832" cy="3355452"/>
          </a:xfrm>
          <a:prstGeom prst="rect">
            <a:avLst/>
          </a:prstGeom>
        </p:spPr>
      </p:pic>
    </p:spTree>
    <p:extLst>
      <p:ext uri="{BB962C8B-B14F-4D97-AF65-F5344CB8AC3E}">
        <p14:creationId xmlns:p14="http://schemas.microsoft.com/office/powerpoint/2010/main" val="81981278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1353</Words>
  <Application>Microsoft Macintosh PowerPoint</Application>
  <PresentationFormat>Widescreen</PresentationFormat>
  <Paragraphs>139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Segoe UI Light</vt:lpstr>
      <vt:lpstr>Office Theme</vt:lpstr>
      <vt:lpstr>Slide 1</vt:lpstr>
      <vt:lpstr>Problem Statement</vt:lpstr>
      <vt:lpstr>Slide 10</vt:lpstr>
      <vt:lpstr>Slide 10</vt:lpstr>
      <vt:lpstr>Slide 10</vt:lpstr>
      <vt:lpstr>Slide 10</vt:lpstr>
      <vt:lpstr>Slide 10</vt:lpstr>
      <vt:lpstr>Slide 10</vt:lpstr>
      <vt:lpstr>Slide 10</vt:lpstr>
      <vt:lpstr>Slide 10</vt:lpstr>
      <vt:lpstr>Slide 10</vt:lpstr>
      <vt:lpstr>Slide 10</vt:lpstr>
      <vt:lpstr>Slide 10</vt:lpstr>
      <vt:lpstr>Slide 10</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Sebastian Moldovan</dc:creator>
  <cp:lastModifiedBy/>
  <cp:revision>1</cp:revision>
  <dcterms:created xsi:type="dcterms:W3CDTF">2020-04-02T11:10:50Z</dcterms:created>
  <dcterms:modified xsi:type="dcterms:W3CDTF">2020-04-02T15:35:19Z</dcterms:modified>
</cp:coreProperties>
</file>